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92" r:id="rId7"/>
    <p:sldId id="294" r:id="rId8"/>
    <p:sldId id="260" r:id="rId9"/>
    <p:sldId id="295" r:id="rId10"/>
    <p:sldId id="284" r:id="rId11"/>
    <p:sldId id="299" r:id="rId12"/>
    <p:sldId id="300" r:id="rId13"/>
    <p:sldId id="301" r:id="rId14"/>
    <p:sldId id="298" r:id="rId15"/>
    <p:sldId id="296" r:id="rId16"/>
    <p:sldId id="297" r:id="rId17"/>
    <p:sldId id="288" r:id="rId18"/>
    <p:sldId id="303" r:id="rId19"/>
    <p:sldId id="287" r:id="rId20"/>
    <p:sldId id="286" r:id="rId21"/>
    <p:sldId id="302" r:id="rId22"/>
    <p:sldId id="285" r:id="rId23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061" y="-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28C81D-374C-4CA1-8862-4688E48C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E383B8-D5A6-4326-BA12-15F0CF520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745C69-4255-4486-BC6A-6F23F525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5A10E8-BBC9-4D81-B166-9589D58E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06824F-70F8-4B61-B9AC-A3DD1DCC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04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4658F-DDA0-4D6A-88B1-53646729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7901CD-CC1A-4B43-8F66-CF0616A0C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DE1088-3FD3-406F-9F18-99E0AAD8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0682BC-FB9A-4CC2-9E07-5466B4AF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0FE055-E8B7-4E3B-8B8C-BE11BA3E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5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1CC929A-0682-4335-B680-C9CF4329C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1E6DB65-26B3-4965-976A-2649D32DA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502D29-39EC-4861-9228-031B9B79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961AC0-E4CF-436C-8433-466B9539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58C5B2-F9C9-4255-8984-0D350383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40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F0B8B7-C110-4D8C-BA2C-7B2A6961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D14E06-4EBD-41EF-8EE7-A14976049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7D5FF6-ED8A-4091-AA8C-151C0662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0B3034-B954-44DB-9103-CB9207CA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40A3F9-B238-49A1-BF6C-AB3D7D49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41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2CB01B-5C68-4450-BD00-88C9906F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ADD520-E34C-4C22-A0F0-B479590FC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2F71C-B433-4485-8E9F-6EF45A6D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060822-66D4-41E3-BFBD-48E964AE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30B9DE-0A12-4135-A209-A916E4B4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1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0B2BAC-012C-4554-B421-993D9D82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29A278-172A-4AB6-B4E6-CF26307E0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875566-8932-42BD-A6D3-DF81D8DE4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D36F08-0CBA-4A7B-B0F5-84AD320C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C0F5AB-580A-4EA7-9314-1B7A762B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0579A6-D171-48DC-8E51-61B35A9E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51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4AA074-D87D-4D8D-96FB-9094C670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B46E1C-F970-4DD0-BE7E-ABE3F8984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E2513F-6564-430B-8B03-E77825D6C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E5F03A-4FF6-4FE4-9166-6BC996736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85D4DC2-4701-4CD4-874D-F90B10E09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F5CC09D-FF87-4D29-94CE-2CA4B0CE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12FF48-CB38-4C90-AE08-A253BA21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332DF91-BBAC-4D12-9747-CD9222A8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3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8A4344-B622-4986-BC9D-4B1559E8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7796984-4FFE-4D6E-B24C-FC941986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EDFD11-ADF5-4592-B418-1C6625FE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42F278-E14F-4956-BFDA-F5186C89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1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931E6FC-7B9E-4996-AE80-734291C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68B9258-D204-4344-8C65-33A3D2B7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F9E666-A9C2-4BA1-8603-A232F563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9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3ED6A-9E8C-4571-885E-0E119782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67FC4E-07EF-4723-BB85-EB5D24A1C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406471-41C6-4480-BD5E-2B7508B63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E2310F-8612-4DA5-BE61-A5AF039B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5B4A43-0E52-4D40-8694-4425C02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23EA44-85C6-480F-9D71-D1EA8C45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21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40ACF8-C134-4627-AFC7-58A19150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C771CE8-9AB6-4641-A2B3-B6187B549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28DD2C-E4B5-4CCE-8FEF-EEFF69663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A0999D-BA84-4871-AAC0-0D90D16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AC4149-0086-40D5-B1F1-D1F9296F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9848B5-CAF4-4303-B037-C0341713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32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F0890-9A14-409E-BDA9-4644BCE2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82F92-FDA6-46C5-8C7B-D3F766355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73E855-5569-4323-9F19-18F977195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D7F9-C527-4C6F-A790-2D9DCFC951E0}" type="datetimeFigureOut">
              <a:rPr lang="ru-RU" smtClean="0"/>
              <a:pPr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FF51E8-C870-4CDA-8935-0B5D753AB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B9345C-5C30-4A4C-9413-3C83DCC75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F7E2-C887-45DD-BEA3-00828E3D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0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52A0D8-4E29-4527-881E-F5859D16B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85"/>
            <a:ext cx="12192000" cy="684751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17E5D08-F6E2-459A-8890-0AB5F2D1CF26}"/>
              </a:ext>
            </a:extLst>
          </p:cNvPr>
          <p:cNvCxnSpPr>
            <a:cxnSpLocks/>
          </p:cNvCxnSpPr>
          <p:nvPr/>
        </p:nvCxnSpPr>
        <p:spPr>
          <a:xfrm flipH="1">
            <a:off x="1933891" y="1698859"/>
            <a:ext cx="6431739" cy="0"/>
          </a:xfrm>
          <a:prstGeom prst="line">
            <a:avLst/>
          </a:prstGeom>
          <a:ln w="25400" cap="sq" cmpd="sng" algn="ctr">
            <a:solidFill>
              <a:srgbClr val="B7D3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73A6118-7723-40EE-B1FC-BAA25B26FCA8}"/>
              </a:ext>
            </a:extLst>
          </p:cNvPr>
          <p:cNvSpPr/>
          <p:nvPr/>
        </p:nvSpPr>
        <p:spPr>
          <a:xfrm>
            <a:off x="1881116" y="2055876"/>
            <a:ext cx="5799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4B9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Хрущева Оксана Александровна,</a:t>
            </a:r>
          </a:p>
          <a:p>
            <a:r>
              <a:rPr lang="ru-RU" sz="1400" dirty="0" smtClean="0">
                <a:solidFill>
                  <a:srgbClr val="004B9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доцент кафедры английского и китайского языков </a:t>
            </a:r>
          </a:p>
          <a:p>
            <a:r>
              <a:rPr lang="ru-RU" sz="1400" dirty="0" smtClean="0">
                <a:solidFill>
                  <a:srgbClr val="004B9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Институт языков и культур </a:t>
            </a:r>
          </a:p>
          <a:p>
            <a:r>
              <a:rPr lang="ru-RU" sz="1400" dirty="0" smtClean="0">
                <a:solidFill>
                  <a:srgbClr val="004B9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Оренбургский государственный университет</a:t>
            </a:r>
            <a:endParaRPr lang="ru-RU" sz="1400" dirty="0">
              <a:solidFill>
                <a:srgbClr val="004B9B"/>
              </a:solidFill>
              <a:latin typeface="Verdana" panose="020B0604030504040204" pitchFamily="34" charset="0"/>
              <a:ea typeface="Verdana" panose="020B0604030504040204" pitchFamily="34" charset="0"/>
              <a:cs typeface="Roboto Black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3423" y="385708"/>
            <a:ext cx="1579323" cy="6877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4004" y="445516"/>
            <a:ext cx="10202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Нововведения в языковой политике Российской Федерации в 2020х годах, или Почувствуй </a:t>
            </a:r>
            <a:r>
              <a:rPr lang="ru-RU" sz="2400" b="1" dirty="0" err="1" smtClean="0">
                <a:solidFill>
                  <a:schemeClr val="accent1"/>
                </a:solidFill>
              </a:rPr>
              <a:t>вайб</a:t>
            </a:r>
            <a:r>
              <a:rPr lang="ru-RU" sz="2400" b="1" dirty="0" smtClean="0">
                <a:solidFill>
                  <a:schemeClr val="accent1"/>
                </a:solidFill>
              </a:rPr>
              <a:t>: закон о защите русского языка и слово года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7461"/>
            <a:ext cx="12192000" cy="371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8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5" name="Picture 2" descr="D:\ОГУ\Воспитательная работа\Хакатон 2022\Слайды\Реклама\башн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8" y="307686"/>
            <a:ext cx="6549608" cy="4360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ОГУ\Воспитательная работа\Хакатон 2022\Слайды\Реклама\башня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97" y="2916455"/>
            <a:ext cx="9950241" cy="3316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7997331" cy="265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67" y="2819429"/>
            <a:ext cx="6377949" cy="35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30723" name="Picture 3" descr="C:\Users\hrox\OneDrive\Рабочий стол\Work folder\2025-2026\ДЕТИ\Наука\photo_1_2025-10-09_21-27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771" y="304799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31748" name="Picture 4" descr="C:\Users\hrox\OneDrive\Рабочий стол\Work folder\2025-2026\ДЕТИ\Наука\photo_2025-10-12_11-00-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217714"/>
            <a:ext cx="6110515" cy="4582886"/>
          </a:xfrm>
          <a:prstGeom prst="rect">
            <a:avLst/>
          </a:prstGeom>
          <a:noFill/>
        </p:spPr>
      </p:pic>
      <p:pic>
        <p:nvPicPr>
          <p:cNvPr id="31749" name="Picture 5" descr="C:\Users\hrox\OneDrive\Рабочий стол\Work folder\2025-2026\ДЕТИ\Наука\photo_2025-10-12_11-01-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7229" y="312965"/>
            <a:ext cx="5881914" cy="4411436"/>
          </a:xfrm>
          <a:prstGeom prst="rect">
            <a:avLst/>
          </a:prstGeom>
          <a:noFill/>
        </p:spPr>
      </p:pic>
      <p:pic>
        <p:nvPicPr>
          <p:cNvPr id="31750" name="Picture 6" descr="C:\Users\hrox\OneDrive\Рабочий стол\Work folder\2025-2026\ДЕТИ\Наука\photo_2025-10-12_11-01-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5771" y="2797629"/>
            <a:ext cx="5167086" cy="3875314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18173" y="1524000"/>
            <a:ext cx="3093728" cy="439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23556" name="Picture 4" descr="https://avatars.dzeninfra.ru/get-zen_doc/271828/pub_6788f7e4fdb531462f1fef0c_67890c108e33370bac527c49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04" y="349717"/>
            <a:ext cx="9277183" cy="6184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047" y="1466483"/>
            <a:ext cx="90884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970" y="0"/>
            <a:ext cx="8828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E9DA2F-363F-4972-98D6-C9295A32A5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308072" y="342445"/>
            <a:ext cx="1002301" cy="10584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E9DA2F-363F-4972-98D6-C9295A32A5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3382426" y="4043817"/>
            <a:ext cx="1002301" cy="10584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603" y="1247775"/>
            <a:ext cx="77438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89314" y="67491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URBAN ENGLISH DICTIONARY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E9DA2F-363F-4972-98D6-C9295A32A5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308072" y="342445"/>
            <a:ext cx="1002301" cy="1058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9314" y="67491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COLLINS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ENGLISH DICTIONARY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818" y="1065439"/>
            <a:ext cx="100774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571" y="1209703"/>
            <a:ext cx="10722428" cy="479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7680CDD-B65B-437C-ACC7-5317287E6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FC8076-61DA-49E1-B1D4-AF9198D5C73C}"/>
              </a:ext>
            </a:extLst>
          </p:cNvPr>
          <p:cNvSpPr txBox="1"/>
          <p:nvPr/>
        </p:nvSpPr>
        <p:spPr>
          <a:xfrm>
            <a:off x="1420427" y="480648"/>
            <a:ext cx="530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C54A0"/>
              </a:buClr>
            </a:pPr>
            <a:r>
              <a:rPr lang="ru-RU" sz="2000" b="1" dirty="0">
                <a:solidFill>
                  <a:srgbClr val="1E4B9D"/>
                </a:solidFill>
                <a:latin typeface="Verdana" panose="020B0604030504040204" pitchFamily="34" charset="0"/>
                <a:ea typeface="Verdana" panose="020B0604030504040204" pitchFamily="34" charset="0"/>
                <a:cs typeface="Golos Text" panose="020B0503020202020204" pitchFamily="34" charset="-52"/>
              </a:rPr>
              <a:t/>
            </a:r>
            <a:br>
              <a:rPr lang="ru-RU" sz="2000" b="1" dirty="0">
                <a:solidFill>
                  <a:srgbClr val="1E4B9D"/>
                </a:solidFill>
                <a:latin typeface="Verdana" panose="020B0604030504040204" pitchFamily="34" charset="0"/>
                <a:ea typeface="Verdana" panose="020B0604030504040204" pitchFamily="34" charset="0"/>
                <a:cs typeface="Golos Text" panose="020B0503020202020204" pitchFamily="34" charset="-52"/>
              </a:rPr>
            </a:br>
            <a:endParaRPr lang="ru-RU" sz="2000" b="1" dirty="0">
              <a:solidFill>
                <a:srgbClr val="1E4B9D"/>
              </a:solidFill>
              <a:latin typeface="Verdana" panose="020B0604030504040204" pitchFamily="34" charset="0"/>
              <a:ea typeface="Verdana" panose="020B0604030504040204" pitchFamily="34" charset="0"/>
              <a:cs typeface="Golos Text" panose="020B0503020202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0FA268-7F70-489F-8AF2-C96028F2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741289" y="434481"/>
            <a:ext cx="553751" cy="584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C785B9-BDD0-4C0C-BC85-81EBDB250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366457"/>
            <a:ext cx="1579323" cy="687755"/>
          </a:xfrm>
          <a:prstGeom prst="rect">
            <a:avLst/>
          </a:prstGeom>
        </p:spPr>
      </p:pic>
      <p:pic>
        <p:nvPicPr>
          <p:cNvPr id="13" name="Picture 2" descr="D:\ОГУ\Воспитательная работа\Хакатон 2022\изображение_viber_2022-06-23_15-37-28-3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58" y="1522215"/>
            <a:ext cx="5014761" cy="49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56083" y="358889"/>
            <a:ext cx="7780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Словарь-справочник по замещению 100 иностранных слов, получивших значительное распространение в русском языке,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 названием «Говори по-русски» (Крым, 2022 г.)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 descr="D:\ОГУ\Воспитательная работа\Хакатон 2022\изображение_viber_2022-06-25_19-31-02-9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470" y="1520791"/>
            <a:ext cx="6609518" cy="495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7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1962" y="1731556"/>
            <a:ext cx="82713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«Под влиянием глобализации английский язык вошел в русскоязычное коммуникативное пространство на правах самостоятельного ресурса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смыслопорождения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[Е.С.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Гриценко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Т.А. Ненашева, 2017].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E9DA2F-363F-4972-98D6-C9295A32A5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554203" y="1966364"/>
            <a:ext cx="1002301" cy="10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10245" name="Picture 5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46" y="781249"/>
            <a:ext cx="7775641" cy="527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19987C-3F07-40BC-A5E9-D1E0576F2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3EDC9A8-302D-407B-A29A-9F9352D6353E}"/>
              </a:ext>
            </a:extLst>
          </p:cNvPr>
          <p:cNvSpPr/>
          <p:nvPr/>
        </p:nvSpPr>
        <p:spPr>
          <a:xfrm>
            <a:off x="2479319" y="2890390"/>
            <a:ext cx="8349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4B9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Спасибо за </a:t>
            </a:r>
            <a:br>
              <a:rPr lang="ru-RU" sz="3200" b="1" dirty="0" smtClean="0">
                <a:solidFill>
                  <a:srgbClr val="004B9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</a:br>
            <a:r>
              <a:rPr lang="ru-RU" sz="3200" b="1" dirty="0" smtClean="0">
                <a:solidFill>
                  <a:srgbClr val="004B9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Black" panose="02000000000000000000" pitchFamily="2" charset="0"/>
              </a:rPr>
              <a:t>внимание!</a:t>
            </a:r>
            <a:endParaRPr lang="ru-RU" sz="3200" b="1" dirty="0">
              <a:solidFill>
                <a:srgbClr val="004B9B"/>
              </a:solidFill>
              <a:latin typeface="Verdana" panose="020B0604030504040204" pitchFamily="34" charset="0"/>
              <a:ea typeface="Verdana" panose="020B0604030504040204" pitchFamily="34" charset="0"/>
              <a:cs typeface="Roboto Black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CDED03-9003-46C9-9C8B-52E9357B9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1362725" y="2890389"/>
            <a:ext cx="1002301" cy="10584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1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ГУ\Воспитательная работа\Хакатон 2022\изображение_viber_2022-06-25_19-31-03-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72" y="0"/>
            <a:ext cx="9162489" cy="68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ГУ\Воспитательная работа\Хакатон 2022\изображение_viber_2022-06-25_19-31-03-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17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ГУ\Воспитательная работа\Хакатон 2022\изображение_viber_2022-06-25_19-31-03-8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3" y="0"/>
            <a:ext cx="947125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ГУ\Воспитательная работа\Хакатон 2022\изображение_viber_2022-06-25_19-31-04-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16435"/>
            <a:ext cx="9144000" cy="6841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7680CDD-B65B-437C-ACC7-5317287E6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FC8076-61DA-49E1-B1D4-AF9198D5C73C}"/>
              </a:ext>
            </a:extLst>
          </p:cNvPr>
          <p:cNvSpPr txBox="1"/>
          <p:nvPr/>
        </p:nvSpPr>
        <p:spPr>
          <a:xfrm>
            <a:off x="1420427" y="480648"/>
            <a:ext cx="530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C54A0"/>
              </a:buClr>
            </a:pPr>
            <a:r>
              <a:rPr lang="ru-RU" sz="2000" b="1" dirty="0">
                <a:solidFill>
                  <a:srgbClr val="1E4B9D"/>
                </a:solidFill>
                <a:latin typeface="Verdana" panose="020B0604030504040204" pitchFamily="34" charset="0"/>
                <a:ea typeface="Verdana" panose="020B0604030504040204" pitchFamily="34" charset="0"/>
                <a:cs typeface="Golos Text" panose="020B0503020202020204" pitchFamily="34" charset="-52"/>
              </a:rPr>
              <a:t/>
            </a:r>
            <a:br>
              <a:rPr lang="ru-RU" sz="2000" b="1" dirty="0">
                <a:solidFill>
                  <a:srgbClr val="1E4B9D"/>
                </a:solidFill>
                <a:latin typeface="Verdana" panose="020B0604030504040204" pitchFamily="34" charset="0"/>
                <a:ea typeface="Verdana" panose="020B0604030504040204" pitchFamily="34" charset="0"/>
                <a:cs typeface="Golos Text" panose="020B0503020202020204" pitchFamily="34" charset="-52"/>
              </a:rPr>
            </a:br>
            <a:endParaRPr lang="ru-RU" sz="2000" b="1" dirty="0">
              <a:solidFill>
                <a:srgbClr val="1E4B9D"/>
              </a:solidFill>
              <a:latin typeface="Verdana" panose="020B0604030504040204" pitchFamily="34" charset="0"/>
              <a:ea typeface="Verdana" panose="020B0604030504040204" pitchFamily="34" charset="0"/>
              <a:cs typeface="Golos Text" panose="020B0503020202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0FA268-7F70-489F-8AF2-C96028F2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269651" y="405606"/>
            <a:ext cx="553751" cy="584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C785B9-BDD0-4C0C-BC85-81EBDB250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366457"/>
            <a:ext cx="1579323" cy="6877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68404" y="358889"/>
            <a:ext cx="8749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Федеральный закон от 28.02.2023 № 52-ФЗ «О внесении изменений в Федеральный закон «О государственном языке Российской Федерации»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8845" y="1082208"/>
            <a:ext cx="7994031" cy="57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697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84FA63D-A6DE-48AE-807A-CF8D09F4F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7E4A60B-C472-4860-A7A6-F390CD852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2396" y="1099655"/>
            <a:ext cx="5879604" cy="51511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0305BE-1E3D-48CD-BFB3-497B51D4B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414583"/>
            <a:ext cx="1579323" cy="6877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E9DA2F-363F-4972-98D6-C9295A32A5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968089" y="2457252"/>
            <a:ext cx="1002301" cy="10584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45356" y="1116061"/>
            <a:ext cx="50757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Указ Президента Российской Федерации от 11 июля 2025 г. N 474 «Об утверждении Основ государственной языковой политики Российской Федерации», призывающий к «сокращению использования иностранных слов, имеющих общеупотребительные аналоги в русском языке, расширению использования русского языка и кириллицы в публичном пространстве, а также расширению присутствия русского языка и других языков народов Российской Федерации в сети Интернет».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6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7680CDD-B65B-437C-ACC7-5317287E6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2"/>
            <a:ext cx="12192000" cy="6847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FC8076-61DA-49E1-B1D4-AF9198D5C73C}"/>
              </a:ext>
            </a:extLst>
          </p:cNvPr>
          <p:cNvSpPr txBox="1"/>
          <p:nvPr/>
        </p:nvSpPr>
        <p:spPr>
          <a:xfrm>
            <a:off x="1420427" y="480648"/>
            <a:ext cx="530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C54A0"/>
              </a:buClr>
            </a:pPr>
            <a:r>
              <a:rPr lang="ru-RU" sz="2000" b="1" dirty="0">
                <a:solidFill>
                  <a:srgbClr val="1E4B9D"/>
                </a:solidFill>
                <a:latin typeface="Verdana" panose="020B0604030504040204" pitchFamily="34" charset="0"/>
                <a:ea typeface="Verdana" panose="020B0604030504040204" pitchFamily="34" charset="0"/>
                <a:cs typeface="Golos Text" panose="020B0503020202020204" pitchFamily="34" charset="-52"/>
              </a:rPr>
              <a:t/>
            </a:r>
            <a:br>
              <a:rPr lang="ru-RU" sz="2000" b="1" dirty="0">
                <a:solidFill>
                  <a:srgbClr val="1E4B9D"/>
                </a:solidFill>
                <a:latin typeface="Verdana" panose="020B0604030504040204" pitchFamily="34" charset="0"/>
                <a:ea typeface="Verdana" panose="020B0604030504040204" pitchFamily="34" charset="0"/>
                <a:cs typeface="Golos Text" panose="020B0503020202020204" pitchFamily="34" charset="-52"/>
              </a:rPr>
            </a:br>
            <a:endParaRPr lang="ru-RU" sz="2000" b="1" dirty="0">
              <a:solidFill>
                <a:srgbClr val="1E4B9D"/>
              </a:solidFill>
              <a:latin typeface="Verdana" panose="020B0604030504040204" pitchFamily="34" charset="0"/>
              <a:ea typeface="Verdana" panose="020B0604030504040204" pitchFamily="34" charset="0"/>
              <a:cs typeface="Golos Text" panose="020B0503020202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0FA268-7F70-489F-8AF2-C96028F2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421" r="19725" b="17420"/>
          <a:stretch/>
        </p:blipFill>
        <p:spPr>
          <a:xfrm>
            <a:off x="269651" y="405606"/>
            <a:ext cx="553751" cy="584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C785B9-BDD0-4C0C-BC85-81EBDB250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406" y="366457"/>
            <a:ext cx="1579323" cy="6877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68404" y="358889"/>
            <a:ext cx="8749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Федеральный закон от 24.06.2025 N 168-ФЗ "О внесении изменений в отдельные законодательные акты Российской Федерации"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1" y="1059609"/>
            <a:ext cx="9049085" cy="544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697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146</Words>
  <Application>Microsoft Office PowerPoint</Application>
  <PresentationFormat>Произвольный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Оксана Хрущева</cp:lastModifiedBy>
  <cp:revision>123</cp:revision>
  <dcterms:modified xsi:type="dcterms:W3CDTF">2025-11-10T09:39:57Z</dcterms:modified>
</cp:coreProperties>
</file>